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D0C544-09FE-B0F8-3649-6B66447EF796}" v="2" dt="2025-08-25T02:19:07.0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4" d="100"/>
          <a:sy n="64" d="100"/>
        </p:scale>
        <p:origin x="5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668453-FC31-400F-B09C-D2725186A405}" type="datetimeFigureOut">
              <a:t>8/24/2025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D1A7EE-7ED5-42FF-BF68-9D879C953E3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182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c6f8954bc_0_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c6f8954bc_0_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0E3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1697467" y="444633"/>
            <a:ext cx="8619200" cy="3744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3200" b="1">
                <a:latin typeface="Gloria Hallelujah"/>
                <a:ea typeface="Gloria Hallelujah"/>
                <a:cs typeface="Gloria Hallelujah"/>
                <a:sym typeface="Gloria Hallelujah"/>
              </a:rPr>
              <a:t>WEEK OF: AUGUST 25-29, 2024 (B Week)</a:t>
            </a:r>
            <a:endParaRPr sz="3200" b="1">
              <a:latin typeface="Gloria Hallelujah"/>
              <a:ea typeface="Gloria Hallelujah"/>
              <a:cs typeface="Gloria Hallelujah"/>
              <a:sym typeface="Gloria Hallelujah"/>
            </a:endParaRPr>
          </a:p>
        </p:txBody>
      </p:sp>
      <p:grpSp>
        <p:nvGrpSpPr>
          <p:cNvPr id="63" name="Google Shape;63;p13"/>
          <p:cNvGrpSpPr/>
          <p:nvPr/>
        </p:nvGrpSpPr>
        <p:grpSpPr>
          <a:xfrm>
            <a:off x="261214" y="707175"/>
            <a:ext cx="3731343" cy="2827005"/>
            <a:chOff x="437825" y="1568589"/>
            <a:chExt cx="2685450" cy="3086700"/>
          </a:xfrm>
        </p:grpSpPr>
        <p:sp>
          <p:nvSpPr>
            <p:cNvPr id="64" name="Google Shape;64;p13"/>
            <p:cNvSpPr/>
            <p:nvPr/>
          </p:nvSpPr>
          <p:spPr>
            <a:xfrm>
              <a:off x="440075" y="1568589"/>
              <a:ext cx="2683200" cy="3086700"/>
            </a:xfrm>
            <a:prstGeom prst="rect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>
                <a:solidFill>
                  <a:schemeClr val="dk1"/>
                </a:solidFill>
              </a:endParaRPr>
            </a:p>
          </p:txBody>
        </p:sp>
        <p:sp>
          <p:nvSpPr>
            <p:cNvPr id="65" name="Google Shape;65;p13"/>
            <p:cNvSpPr txBox="1"/>
            <p:nvPr/>
          </p:nvSpPr>
          <p:spPr>
            <a:xfrm>
              <a:off x="437825" y="1568589"/>
              <a:ext cx="2683200" cy="411900"/>
            </a:xfrm>
            <a:prstGeom prst="rect">
              <a:avLst/>
            </a:prstGeom>
            <a:solidFill>
              <a:srgbClr val="FFFF00"/>
            </a:solidFill>
            <a:ln w="381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>
                <a:solidFill>
                  <a:schemeClr val="dk1"/>
                </a:solidFill>
              </a:endParaRPr>
            </a:p>
          </p:txBody>
        </p:sp>
      </p:grpSp>
      <p:sp>
        <p:nvSpPr>
          <p:cNvPr id="66" name="Google Shape;66;p13"/>
          <p:cNvSpPr txBox="1">
            <a:spLocks noGrp="1"/>
          </p:cNvSpPr>
          <p:nvPr>
            <p:ph type="body" idx="4294967295"/>
          </p:nvPr>
        </p:nvSpPr>
        <p:spPr>
          <a:xfrm>
            <a:off x="420747" y="608367"/>
            <a:ext cx="3451600" cy="377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redoka One"/>
                <a:ea typeface="Fredoka One"/>
                <a:cs typeface="Fredoka One"/>
                <a:sym typeface="Fredoka One"/>
              </a:rPr>
              <a:t>ELA</a:t>
            </a:r>
            <a:endParaRPr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7" name="Google Shape;67;p13"/>
          <p:cNvSpPr txBox="1">
            <a:spLocks noGrp="1"/>
          </p:cNvSpPr>
          <p:nvPr>
            <p:ph type="body" idx="4294967295"/>
          </p:nvPr>
        </p:nvSpPr>
        <p:spPr>
          <a:xfrm>
            <a:off x="257617" y="1070945"/>
            <a:ext cx="3739169" cy="2348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buNone/>
            </a:pPr>
            <a:r>
              <a:rPr lang="en" sz="1200" b="1">
                <a:ea typeface="Comfortaa"/>
                <a:sym typeface="Comfortaa"/>
              </a:rPr>
              <a:t>3.RL.KID.3</a:t>
            </a:r>
            <a:r>
              <a:rPr lang="en" sz="1200">
                <a:ea typeface="Comfortaa"/>
                <a:sym typeface="Comfortaa"/>
              </a:rPr>
              <a:t> - describe how a character responds to major events and challenges in a story</a:t>
            </a:r>
            <a:endParaRPr lang="en-US" sz="1200"/>
          </a:p>
          <a:p>
            <a:pPr marL="0" indent="0">
              <a:spcBef>
                <a:spcPts val="1067"/>
              </a:spcBef>
              <a:buNone/>
            </a:pPr>
            <a:r>
              <a:rPr lang="en" sz="1200" b="1">
                <a:latin typeface="Comfortaa"/>
                <a:ea typeface="Comfortaa"/>
                <a:cs typeface="Comfortaa"/>
                <a:sym typeface="Comfortaa"/>
              </a:rPr>
              <a:t>Phonics: </a:t>
            </a:r>
            <a:r>
              <a:rPr lang="en" sz="1200">
                <a:ea typeface="Comfortaa"/>
                <a:sym typeface="Comfortaa"/>
              </a:rPr>
              <a:t>Floss spelling rule - words will be sent home Monday</a:t>
            </a:r>
            <a:r>
              <a:rPr lang="en" sz="1200" b="1" dirty="0">
                <a:latin typeface="Comfortaa"/>
                <a:ea typeface="Comfortaa"/>
                <a:cs typeface="Comfortaa"/>
                <a:sym typeface="Comfortaa"/>
              </a:rPr>
              <a:t> </a:t>
            </a:r>
          </a:p>
          <a:p>
            <a:pPr marL="0" indent="0">
              <a:spcBef>
                <a:spcPts val="1067"/>
              </a:spcBef>
              <a:buNone/>
            </a:pPr>
            <a:r>
              <a:rPr lang="en" sz="1050" b="1">
                <a:latin typeface="Comfortaa"/>
                <a:ea typeface="Comfortaa"/>
                <a:cs typeface="Comfortaa"/>
                <a:sym typeface="Comfortaa"/>
              </a:rPr>
              <a:t> Grammar- 4 </a:t>
            </a:r>
            <a:r>
              <a:rPr lang="en" sz="1050" b="1" dirty="0">
                <a:latin typeface="Comfortaa"/>
                <a:ea typeface="Comfortaa"/>
                <a:cs typeface="Comfortaa"/>
                <a:sym typeface="Comfortaa"/>
              </a:rPr>
              <a:t>Types of sentences</a:t>
            </a:r>
            <a:endParaRPr lang="en" sz="1050" b="1" dirty="0">
              <a:latin typeface="Comfortaa"/>
              <a:ea typeface="Comfortaa"/>
              <a:cs typeface="Comfortaa"/>
            </a:endParaRPr>
          </a:p>
          <a:p>
            <a:pPr marL="0" indent="0">
              <a:spcBef>
                <a:spcPts val="1067"/>
              </a:spcBef>
              <a:buNone/>
            </a:pPr>
            <a:endParaRPr lang="en" sz="1050" b="1" dirty="0">
              <a:latin typeface="Comfortaa"/>
            </a:endParaRPr>
          </a:p>
          <a:p>
            <a:pPr marL="0" indent="0">
              <a:spcBef>
                <a:spcPts val="1067"/>
              </a:spcBef>
              <a:spcAft>
                <a:spcPts val="1067"/>
              </a:spcAft>
              <a:buNone/>
            </a:pPr>
            <a:endParaRPr lang="en-US" sz="1867"/>
          </a:p>
        </p:txBody>
      </p:sp>
      <p:grpSp>
        <p:nvGrpSpPr>
          <p:cNvPr id="68" name="Google Shape;68;p13"/>
          <p:cNvGrpSpPr/>
          <p:nvPr/>
        </p:nvGrpSpPr>
        <p:grpSpPr>
          <a:xfrm>
            <a:off x="4141405" y="707175"/>
            <a:ext cx="3728217" cy="2827005"/>
            <a:chOff x="3230400" y="1568589"/>
            <a:chExt cx="2683200" cy="3086700"/>
          </a:xfrm>
        </p:grpSpPr>
        <p:sp>
          <p:nvSpPr>
            <p:cNvPr id="69" name="Google Shape;69;p13"/>
            <p:cNvSpPr/>
            <p:nvPr/>
          </p:nvSpPr>
          <p:spPr>
            <a:xfrm>
              <a:off x="3230400" y="1568589"/>
              <a:ext cx="2683200" cy="3086700"/>
            </a:xfrm>
            <a:prstGeom prst="rect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endParaRPr lang="en-US" sz="1100" dirty="0"/>
            </a:p>
            <a:p>
              <a:endParaRPr lang="en-US" sz="1100" dirty="0"/>
            </a:p>
            <a:p>
              <a:endParaRPr lang="en-US" sz="1100" dirty="0"/>
            </a:p>
            <a:p>
              <a:endParaRPr lang="en-US" sz="1100" dirty="0"/>
            </a:p>
            <a:p>
              <a:r>
                <a:rPr lang="en-US" sz="1100"/>
                <a:t>How you can help:</a:t>
              </a:r>
              <a:endParaRPr lang="en-US" sz="1850"/>
            </a:p>
            <a:p>
              <a:r>
                <a:rPr lang="en-US" sz="1100"/>
                <a:t>· Practice skip counting aloud (by 2s, 3s, 5s, 10s).</a:t>
              </a:r>
            </a:p>
            <a:p>
              <a:r>
                <a:rPr lang="en-US" sz="1100"/>
                <a:t>· Ask your child to show how they see patterns in numbers.</a:t>
              </a:r>
            </a:p>
            <a:p>
              <a:r>
                <a:rPr lang="en-US" sz="1100"/>
                <a:t>· Play simple multiplication games or use flashcards for fun practice.</a:t>
              </a:r>
            </a:p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/>
            </a:p>
          </p:txBody>
        </p:sp>
        <p:sp>
          <p:nvSpPr>
            <p:cNvPr id="70" name="Google Shape;70;p13"/>
            <p:cNvSpPr txBox="1"/>
            <p:nvPr/>
          </p:nvSpPr>
          <p:spPr>
            <a:xfrm>
              <a:off x="3230400" y="1568600"/>
              <a:ext cx="2683200" cy="411900"/>
            </a:xfrm>
            <a:prstGeom prst="rect">
              <a:avLst/>
            </a:prstGeom>
            <a:solidFill>
              <a:srgbClr val="FF9900"/>
            </a:solidFill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</p:grpSp>
      <p:sp>
        <p:nvSpPr>
          <p:cNvPr id="71" name="Google Shape;71;p13"/>
          <p:cNvSpPr txBox="1">
            <a:spLocks noGrp="1"/>
          </p:cNvSpPr>
          <p:nvPr>
            <p:ph type="body" idx="4294967295"/>
          </p:nvPr>
        </p:nvSpPr>
        <p:spPr>
          <a:xfrm>
            <a:off x="4281287" y="608367"/>
            <a:ext cx="3451600" cy="377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redoka One"/>
                <a:ea typeface="Fredoka One"/>
                <a:cs typeface="Fredoka One"/>
                <a:sym typeface="Fredoka One"/>
              </a:rPr>
              <a:t>MATH</a:t>
            </a:r>
            <a:endParaRPr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2" name="Google Shape;72;p13"/>
          <p:cNvSpPr txBox="1">
            <a:spLocks noGrp="1"/>
          </p:cNvSpPr>
          <p:nvPr>
            <p:ph type="body" idx="4294967295"/>
          </p:nvPr>
        </p:nvSpPr>
        <p:spPr>
          <a:xfrm>
            <a:off x="4142502" y="1034619"/>
            <a:ext cx="3727165" cy="2394381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buNone/>
            </a:pPr>
            <a:r>
              <a:rPr lang="en" sz="1100">
                <a:latin typeface="Times New Roman"/>
                <a:ea typeface="Comfortaa"/>
                <a:cs typeface="Times New Roman"/>
                <a:sym typeface="Comfortaa"/>
              </a:rPr>
              <a:t>Topic 2: Use Patterns to Multiply. Students are exploring how multiplication is really repeated addition and discovering patterns that help make multiplying easier.</a:t>
            </a:r>
            <a:endParaRPr lang="en">
              <a:latin typeface="Times New Roman"/>
              <a:cs typeface="Times New Roman"/>
            </a:endParaRPr>
          </a:p>
          <a:p>
            <a:pPr marL="0" indent="0">
              <a:lnSpc>
                <a:spcPct val="114999"/>
              </a:lnSpc>
              <a:spcBef>
                <a:spcPts val="1067"/>
              </a:spcBef>
              <a:buNone/>
            </a:pPr>
            <a:endParaRPr lang="en" sz="1100" dirty="0">
              <a:solidFill>
                <a:srgbClr val="0070C0"/>
              </a:solidFill>
              <a:latin typeface="Comfortaa"/>
              <a:ea typeface="Comfortaa"/>
              <a:cs typeface="Comfortaa"/>
            </a:endParaRPr>
          </a:p>
          <a:p>
            <a:pPr marL="0" indent="0">
              <a:lnSpc>
                <a:spcPct val="114999"/>
              </a:lnSpc>
              <a:spcBef>
                <a:spcPts val="1067"/>
              </a:spcBef>
              <a:buNone/>
            </a:pPr>
            <a:endParaRPr lang="en" sz="1100" b="1" dirty="0">
              <a:solidFill>
                <a:srgbClr val="FF0000"/>
              </a:solidFill>
              <a:latin typeface="Comfortaa"/>
              <a:ea typeface="Comfortaa"/>
              <a:cs typeface="Comfortaa"/>
            </a:endParaRPr>
          </a:p>
          <a:p>
            <a:pPr marL="0" indent="0">
              <a:spcBef>
                <a:spcPts val="1067"/>
              </a:spcBef>
              <a:spcAft>
                <a:spcPts val="1067"/>
              </a:spcAft>
              <a:buNone/>
            </a:pPr>
            <a:endParaRPr lang="en-US" sz="1333">
              <a:latin typeface="Comfortaa"/>
              <a:ea typeface="Comfortaa"/>
              <a:cs typeface="Comfortaa"/>
            </a:endParaRPr>
          </a:p>
        </p:txBody>
      </p:sp>
      <p:grpSp>
        <p:nvGrpSpPr>
          <p:cNvPr id="73" name="Google Shape;73;p13"/>
          <p:cNvGrpSpPr/>
          <p:nvPr/>
        </p:nvGrpSpPr>
        <p:grpSpPr>
          <a:xfrm>
            <a:off x="8021594" y="707175"/>
            <a:ext cx="3731343" cy="2827005"/>
            <a:chOff x="6022975" y="1568589"/>
            <a:chExt cx="2685450" cy="3086700"/>
          </a:xfrm>
        </p:grpSpPr>
        <p:sp>
          <p:nvSpPr>
            <p:cNvPr id="74" name="Google Shape;74;p13"/>
            <p:cNvSpPr/>
            <p:nvPr/>
          </p:nvSpPr>
          <p:spPr>
            <a:xfrm>
              <a:off x="6022975" y="1568589"/>
              <a:ext cx="2683200" cy="3086700"/>
            </a:xfrm>
            <a:prstGeom prst="rect">
              <a:avLst/>
            </a:pr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75" name="Google Shape;75;p13"/>
            <p:cNvSpPr txBox="1"/>
            <p:nvPr/>
          </p:nvSpPr>
          <p:spPr>
            <a:xfrm>
              <a:off x="6025225" y="1568600"/>
              <a:ext cx="2683200" cy="411900"/>
            </a:xfrm>
            <a:prstGeom prst="rect">
              <a:avLst/>
            </a:prstGeom>
            <a:solidFill>
              <a:srgbClr val="6AA84F"/>
            </a:solidFill>
            <a:ln w="381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</p:grpSp>
      <p:sp>
        <p:nvSpPr>
          <p:cNvPr id="76" name="Google Shape;76;p13"/>
          <p:cNvSpPr txBox="1">
            <a:spLocks noGrp="1"/>
          </p:cNvSpPr>
          <p:nvPr>
            <p:ph type="body" idx="4294967295"/>
          </p:nvPr>
        </p:nvSpPr>
        <p:spPr>
          <a:xfrm>
            <a:off x="8138693" y="608367"/>
            <a:ext cx="3451600" cy="377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67">
                <a:latin typeface="Fredoka One"/>
                <a:ea typeface="Fredoka One"/>
                <a:cs typeface="Fredoka One"/>
                <a:sym typeface="Fredoka One"/>
              </a:rPr>
              <a:t>SCIENCE/SOCIAL STUDIES</a:t>
            </a:r>
            <a:endParaRPr sz="1867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7" name="Google Shape;77;p13"/>
          <p:cNvSpPr txBox="1">
            <a:spLocks noGrp="1"/>
          </p:cNvSpPr>
          <p:nvPr>
            <p:ph type="body" idx="4294967295"/>
          </p:nvPr>
        </p:nvSpPr>
        <p:spPr>
          <a:xfrm>
            <a:off x="8018465" y="1024015"/>
            <a:ext cx="3466000" cy="2348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b="1" dirty="0">
                <a:latin typeface="Comfortaa"/>
                <a:ea typeface="Comfortaa"/>
                <a:cs typeface="Comfortaa"/>
                <a:sym typeface="Comfortaa"/>
              </a:rPr>
              <a:t>Sci: </a:t>
            </a:r>
            <a:r>
              <a:rPr lang="en" sz="1300" dirty="0">
                <a:latin typeface="Comfortaa"/>
                <a:ea typeface="Comfortaa"/>
                <a:cs typeface="Comfortaa"/>
                <a:sym typeface="Comfortaa"/>
              </a:rPr>
              <a:t>3.PS1.1: &amp; 3.PS1.3: States/Properties of Matter (liquid, solid, and gas &amp; particle movement)</a:t>
            </a:r>
            <a:endParaRPr sz="1300" dirty="0">
              <a:latin typeface="Comfortaa"/>
              <a:ea typeface="Comfortaa"/>
              <a:cs typeface="Comfortaa"/>
              <a:sym typeface="Comfortaa"/>
            </a:endParaRPr>
          </a:p>
          <a:p>
            <a:pPr marL="0" indent="0">
              <a:lnSpc>
                <a:spcPct val="114999"/>
              </a:lnSpc>
              <a:buNone/>
            </a:pPr>
            <a:r>
              <a:rPr lang="en" sz="1400">
                <a:solidFill>
                  <a:srgbClr val="FF0000"/>
                </a:solidFill>
                <a:latin typeface="Comfortaa"/>
                <a:ea typeface="Comfortaa"/>
                <a:cs typeface="Comfortaa"/>
              </a:rPr>
              <a:t>Science Test – Friday, 8-29</a:t>
            </a:r>
            <a:endParaRPr lang="en" sz="1400">
              <a:solidFill>
                <a:srgbClr val="FF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1067"/>
              </a:spcBef>
              <a:spcAft>
                <a:spcPts val="1067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 b="1" dirty="0">
                <a:latin typeface="Comfortaa"/>
                <a:ea typeface="Comfortaa"/>
                <a:cs typeface="Comfortaa"/>
                <a:sym typeface="Comfortaa"/>
              </a:rPr>
              <a:t>SS:  </a:t>
            </a:r>
            <a:r>
              <a:rPr lang="en" sz="1600" dirty="0">
                <a:latin typeface="Comfortaa"/>
                <a:ea typeface="Comfortaa"/>
                <a:cs typeface="Comfortaa"/>
                <a:sym typeface="Comfortaa"/>
              </a:rPr>
              <a:t>Analyze maps and globes using common terms.</a:t>
            </a:r>
            <a:endParaRPr sz="800" dirty="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372333" y="3747267"/>
            <a:ext cx="5116400" cy="3026800"/>
          </a:xfrm>
          <a:prstGeom prst="rect">
            <a:avLst/>
          </a:prstGeom>
          <a:solidFill>
            <a:srgbClr val="FFF2CC"/>
          </a:solidFill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50" dirty="0">
                <a:latin typeface="Fredoka One"/>
                <a:ea typeface="Fredoka One"/>
                <a:cs typeface="Fredoka One"/>
                <a:sym typeface="Fredoka One"/>
              </a:rPr>
              <a:t>UPCOMING EVENTS:</a:t>
            </a:r>
            <a:endParaRPr sz="2450" dirty="0">
              <a:latin typeface="Fredoka One"/>
              <a:ea typeface="Fredoka One"/>
              <a:cs typeface="Fredoka One"/>
              <a:sym typeface="Fredoka One"/>
            </a:endParaRPr>
          </a:p>
          <a:p>
            <a:pPr marL="380365" indent="-380365">
              <a:buAutoNum type="arabicPeriod"/>
            </a:pPr>
            <a:endParaRPr lang="en-US" sz="1600" dirty="0">
              <a:latin typeface="Fredoka One"/>
              <a:ea typeface="Fredoka One"/>
              <a:cs typeface="Fredoka One"/>
            </a:endParaRPr>
          </a:p>
          <a:p>
            <a:pPr marL="186055">
              <a:buSzPts val="1400"/>
            </a:pPr>
            <a:r>
              <a:rPr lang="en" sz="1200">
                <a:latin typeface="Comfortaa"/>
                <a:ea typeface="Fredoka One"/>
                <a:cs typeface="Fredoka One"/>
              </a:rPr>
              <a:t>9/11 Parent/Teacher Conference 4-7pm</a:t>
            </a:r>
          </a:p>
          <a:p>
            <a:endParaRPr lang="en-US" sz="2489">
              <a:latin typeface="Fredoka One"/>
              <a:ea typeface="Fredoka One"/>
              <a:cs typeface="Fredoka One"/>
            </a:endParaRPr>
          </a:p>
        </p:txBody>
      </p:sp>
      <p:sp>
        <p:nvSpPr>
          <p:cNvPr id="79" name="Google Shape;79;p13"/>
          <p:cNvSpPr txBox="1"/>
          <p:nvPr/>
        </p:nvSpPr>
        <p:spPr>
          <a:xfrm>
            <a:off x="5922133" y="4232567"/>
            <a:ext cx="5830800" cy="2486400"/>
          </a:xfrm>
          <a:prstGeom prst="rect">
            <a:avLst/>
          </a:prstGeom>
          <a:solidFill>
            <a:srgbClr val="FFF2CC"/>
          </a:solidFill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50" b="1" dirty="0">
                <a:latin typeface="Fredoka One"/>
                <a:ea typeface="Fredoka One"/>
                <a:cs typeface="Fredoka One"/>
                <a:sym typeface="Fredoka One"/>
              </a:rPr>
              <a:t>REMINDERS:</a:t>
            </a:r>
            <a:endParaRPr sz="2450" b="1" dirty="0">
              <a:latin typeface="Fredoka One"/>
              <a:ea typeface="Fredoka One"/>
              <a:cs typeface="Fredoka One"/>
              <a:sym typeface="Fredoka One"/>
            </a:endParaRPr>
          </a:p>
          <a:p>
            <a:r>
              <a:rPr lang="en" sz="1450" b="1">
                <a:latin typeface="Comfortaa"/>
                <a:ea typeface="Comfortaa"/>
                <a:cs typeface="Comfortaa"/>
                <a:sym typeface="Comfortaa"/>
              </a:rPr>
              <a:t>Parent/Teacher Conferences will be on September 11 from 4-7pm as required.</a:t>
            </a:r>
            <a:endParaRPr lang="en" sz="1450" b="1">
              <a:latin typeface="Comfortaa"/>
              <a:ea typeface="Comfortaa"/>
              <a:cs typeface="Comfortaa"/>
            </a:endParaRPr>
          </a:p>
          <a:p>
            <a:endParaRPr lang="en" sz="1450" b="1" dirty="0">
              <a:latin typeface="Comfortaa"/>
              <a:ea typeface="Comfortaa"/>
              <a:cs typeface="Comfortaa"/>
            </a:endParaRPr>
          </a:p>
          <a:p>
            <a:r>
              <a:rPr lang="en" sz="1450" b="1" dirty="0">
                <a:latin typeface="Comfortaa"/>
                <a:ea typeface="Comfortaa"/>
                <a:cs typeface="Comfortaa"/>
              </a:rPr>
              <a:t>Homework will be given on Monday &amp; is due on Friday.</a:t>
            </a:r>
          </a:p>
          <a:p>
            <a:endParaRPr lang="en" sz="1467" b="1">
              <a:latin typeface="Comfortaa"/>
              <a:ea typeface="Comfortaa"/>
              <a:cs typeface="Comfortaa"/>
            </a:endParaRPr>
          </a:p>
          <a:p>
            <a:r>
              <a:rPr lang="en" sz="1450" b="1" dirty="0">
                <a:latin typeface="Comfortaa"/>
                <a:ea typeface="Comfortaa"/>
                <a:cs typeface="Comfortaa"/>
              </a:rPr>
              <a:t>Please check Wednesday folders, sign and return the following day!</a:t>
            </a:r>
          </a:p>
          <a:p>
            <a:endParaRPr lang="en" sz="1467" b="1">
              <a:latin typeface="Comfortaa"/>
              <a:ea typeface="Comfortaa"/>
              <a:cs typeface="Comfortaa"/>
              <a:sym typeface="Comfortaa"/>
            </a:endParaRPr>
          </a:p>
          <a:p>
            <a:pPr algn="ctr"/>
            <a:r>
              <a:rPr lang="en" sz="1300" b="1">
                <a:latin typeface="Comfortaa"/>
                <a:ea typeface="Comfortaa"/>
                <a:cs typeface="Comfortaa"/>
                <a:sym typeface="Comfortaa"/>
              </a:rPr>
              <a:t>THANKS! – Ms. Smith, Mrs. Jones, and Mr. Colley</a:t>
            </a:r>
            <a:endParaRPr sz="1333" b="1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80" name="Google Shape;80;p13"/>
          <p:cNvPicPr preferRelativeResize="0"/>
          <p:nvPr/>
        </p:nvPicPr>
        <p:blipFill rotWithShape="1">
          <a:blip r:embed="rId3">
            <a:alphaModFix/>
          </a:blip>
          <a:srcRect t="42558" b="42905"/>
          <a:stretch/>
        </p:blipFill>
        <p:spPr>
          <a:xfrm rot="10800000" flipH="1">
            <a:off x="6459433" y="3577017"/>
            <a:ext cx="4756200" cy="61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6751" y="5563279"/>
            <a:ext cx="4927567" cy="1155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4804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234</Words>
  <Application>Microsoft Office PowerPoint</Application>
  <PresentationFormat>Widescreen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Comfortaa</vt:lpstr>
      <vt:lpstr>Fredoka One</vt:lpstr>
      <vt:lpstr>Gloria Hallelujah</vt:lpstr>
      <vt:lpstr>Times New Roman</vt:lpstr>
      <vt:lpstr>office theme</vt:lpstr>
      <vt:lpstr>WEEK OF: AUGUST 25-29, 2024 (B Week)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ANDREW  COLLEY</cp:lastModifiedBy>
  <cp:revision>5</cp:revision>
  <dcterms:created xsi:type="dcterms:W3CDTF">2013-07-15T20:26:40Z</dcterms:created>
  <dcterms:modified xsi:type="dcterms:W3CDTF">2025-08-25T02:22:55Z</dcterms:modified>
</cp:coreProperties>
</file>